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914" r:id="rId2"/>
    <p:sldId id="1454" r:id="rId3"/>
    <p:sldId id="1459" r:id="rId4"/>
    <p:sldId id="1458" r:id="rId5"/>
    <p:sldId id="1457" r:id="rId6"/>
    <p:sldId id="1456" r:id="rId7"/>
    <p:sldId id="1467" r:id="rId8"/>
    <p:sldId id="1455" r:id="rId9"/>
    <p:sldId id="1463" r:id="rId10"/>
    <p:sldId id="1462" r:id="rId11"/>
    <p:sldId id="1461" r:id="rId12"/>
    <p:sldId id="1460" r:id="rId13"/>
    <p:sldId id="1466" r:id="rId14"/>
    <p:sldId id="1465" r:id="rId15"/>
    <p:sldId id="1464" r:id="rId16"/>
    <p:sldId id="1304" r:id="rId17"/>
    <p:sldId id="1295" r:id="rId18"/>
    <p:sldId id="1296" r:id="rId19"/>
    <p:sldId id="1297" r:id="rId20"/>
    <p:sldId id="1298" r:id="rId21"/>
    <p:sldId id="1299" r:id="rId22"/>
    <p:sldId id="1300" r:id="rId23"/>
    <p:sldId id="1301" r:id="rId24"/>
    <p:sldId id="1416" r:id="rId25"/>
    <p:sldId id="1453" r:id="rId26"/>
    <p:sldId id="1441" r:id="rId27"/>
    <p:sldId id="882" r:id="rId2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8E8EDE"/>
    <a:srgbClr val="CF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18" autoAdjust="0"/>
    <p:restoredTop sz="93792" autoAdjust="0"/>
  </p:normalViewPr>
  <p:slideViewPr>
    <p:cSldViewPr>
      <p:cViewPr varScale="1">
        <p:scale>
          <a:sx n="67" d="100"/>
          <a:sy n="67" d="100"/>
        </p:scale>
        <p:origin x="1484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34" y="-86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9D1474-C70C-4711-AF04-E8C1E02DA468}" type="datetimeFigureOut">
              <a:rPr lang="en-US" smtClean="0"/>
              <a:pPr/>
              <a:t>11/2/2020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76C7AE-F58C-410D-A24C-D622449AD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5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11/2/2020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66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GB" dirty="0"/>
              <a:t>Who I am</a:t>
            </a:r>
          </a:p>
          <a:p>
            <a:pPr marL="171450" indent="-171450">
              <a:buFontTx/>
              <a:buChar char="-"/>
            </a:pP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is from the PovcalNet database</a:t>
            </a:r>
            <a:r>
              <a:rPr lang="en-US" baseline="0" dirty="0"/>
              <a:t> from the World Bank</a:t>
            </a:r>
            <a:endParaRPr lang="en-US" dirty="0"/>
          </a:p>
          <a:p>
            <a:r>
              <a:rPr lang="en-US" dirty="0"/>
              <a:t>International poverty line by the world bank: 1.9 $ PPP (Purchasing Power Parity)</a:t>
            </a:r>
          </a:p>
          <a:p>
            <a:r>
              <a:rPr lang="en-US" dirty="0"/>
              <a:t>&lt;pov: % of population living in households with consumption or income per person below the poverty line ($1.9/day)</a:t>
            </a:r>
          </a:p>
          <a:p>
            <a:r>
              <a:rPr lang="en-US" dirty="0"/>
              <a:t>"Median$" is the median of daily per capita income/consumption expenditure from the survey in 2011 PPP.</a:t>
            </a:r>
          </a:p>
          <a:p>
            <a:r>
              <a:rPr lang="en-US"/>
              <a:t>Given monthly in Povcalnet but I multiplied by 12 and divided by 365 to get it daily</a:t>
            </a:r>
            <a:endParaRPr lang="en-US" dirty="0"/>
          </a:p>
          <a:p>
            <a:r>
              <a:rPr lang="en-US" dirty="0"/>
              <a:t>&gt; 248.505*12/365</a:t>
            </a:r>
          </a:p>
          <a:p>
            <a:r>
              <a:rPr lang="en-US" dirty="0"/>
              <a:t>[1] 8.170027</a:t>
            </a:r>
          </a:p>
          <a:p>
            <a:r>
              <a:rPr lang="en-US" dirty="0"/>
              <a:t>&gt; 1313.09*12/365</a:t>
            </a:r>
          </a:p>
          <a:p>
            <a:r>
              <a:rPr lang="en-US" dirty="0"/>
              <a:t>[1] 43.17008</a:t>
            </a:r>
          </a:p>
          <a:p>
            <a:r>
              <a:rPr lang="en-US" dirty="0"/>
              <a:t>&gt; 58.5022*12/365</a:t>
            </a:r>
          </a:p>
          <a:p>
            <a:r>
              <a:rPr lang="en-US" dirty="0"/>
              <a:t>[1] 1.92336</a:t>
            </a:r>
          </a:p>
          <a:p>
            <a:r>
              <a:rPr lang="en-US" dirty="0"/>
              <a:t>&gt; 1465.7*12/365</a:t>
            </a:r>
          </a:p>
          <a:p>
            <a:r>
              <a:rPr lang="en-US" dirty="0"/>
              <a:t>[1] 48.1874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88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is from the PovcalNet database</a:t>
            </a:r>
            <a:r>
              <a:rPr lang="en-US" baseline="0" dirty="0"/>
              <a:t> from the World Bank</a:t>
            </a:r>
            <a:endParaRPr lang="en-US" dirty="0"/>
          </a:p>
          <a:p>
            <a:r>
              <a:rPr lang="en-US" dirty="0"/>
              <a:t>International poverty line by the world bank: 1.9 $ PPP (Purchasing Power Parity)</a:t>
            </a:r>
          </a:p>
          <a:p>
            <a:r>
              <a:rPr lang="en-US" dirty="0"/>
              <a:t>&lt;pov: % of population living in households with consumption or income per person below the poverty line ($1.9/day)</a:t>
            </a:r>
          </a:p>
          <a:p>
            <a:r>
              <a:rPr lang="en-US" dirty="0"/>
              <a:t>"Median$" is the median of daily per capita income/consumption expenditure from the survey in 2011 PPP.</a:t>
            </a:r>
          </a:p>
          <a:p>
            <a:r>
              <a:rPr lang="en-US"/>
              <a:t>Given monthly in Povcalnet but I multiplied by 12 and divided by 365 to get it daily</a:t>
            </a:r>
            <a:endParaRPr lang="en-US" dirty="0"/>
          </a:p>
          <a:p>
            <a:r>
              <a:rPr lang="en-US" dirty="0"/>
              <a:t>&gt; 248.505*12/365</a:t>
            </a:r>
          </a:p>
          <a:p>
            <a:r>
              <a:rPr lang="en-US" dirty="0"/>
              <a:t>[1] 8.170027</a:t>
            </a:r>
          </a:p>
          <a:p>
            <a:r>
              <a:rPr lang="en-US" dirty="0"/>
              <a:t>&gt; 1313.09*12/365</a:t>
            </a:r>
          </a:p>
          <a:p>
            <a:r>
              <a:rPr lang="en-US" dirty="0"/>
              <a:t>[1] 43.17008</a:t>
            </a:r>
          </a:p>
          <a:p>
            <a:r>
              <a:rPr lang="en-US" dirty="0"/>
              <a:t>&gt; 58.5022*12/365</a:t>
            </a:r>
          </a:p>
          <a:p>
            <a:r>
              <a:rPr lang="en-US" dirty="0"/>
              <a:t>[1] 1.92336</a:t>
            </a:r>
          </a:p>
          <a:p>
            <a:r>
              <a:rPr lang="en-US" dirty="0"/>
              <a:t>&gt; 1465.7*12/365</a:t>
            </a:r>
          </a:p>
          <a:p>
            <a:r>
              <a:rPr lang="en-US" dirty="0"/>
              <a:t>[1] 48.1874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22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is from the PovcalNet database</a:t>
            </a:r>
            <a:r>
              <a:rPr lang="en-US" baseline="0" dirty="0"/>
              <a:t> from the World Bank</a:t>
            </a:r>
            <a:endParaRPr lang="en-US" dirty="0"/>
          </a:p>
          <a:p>
            <a:r>
              <a:rPr lang="en-US" dirty="0"/>
              <a:t>International poverty line by the world bank: 1.9 $ PPP (Purchasing Power Parity)</a:t>
            </a:r>
          </a:p>
          <a:p>
            <a:r>
              <a:rPr lang="en-US" dirty="0"/>
              <a:t>&lt;pov: % of population living in households with consumption or income per person below the poverty line ($1.9/day)</a:t>
            </a:r>
          </a:p>
          <a:p>
            <a:r>
              <a:rPr lang="en-US" dirty="0"/>
              <a:t>"Median$" is the median of daily per capita income/consumption expenditure from the survey in 2011 PPP.</a:t>
            </a:r>
          </a:p>
          <a:p>
            <a:r>
              <a:rPr lang="en-US"/>
              <a:t>Given monthly in Povcalnet but I multiplied by 12 and divided by 365 to get it daily</a:t>
            </a:r>
            <a:endParaRPr lang="en-US" dirty="0"/>
          </a:p>
          <a:p>
            <a:r>
              <a:rPr lang="en-US" dirty="0"/>
              <a:t>&gt; 248.505*12/365</a:t>
            </a:r>
          </a:p>
          <a:p>
            <a:r>
              <a:rPr lang="en-US" dirty="0"/>
              <a:t>[1] 8.170027</a:t>
            </a:r>
          </a:p>
          <a:p>
            <a:r>
              <a:rPr lang="en-US" dirty="0"/>
              <a:t>&gt; 1313.09*12/365</a:t>
            </a:r>
          </a:p>
          <a:p>
            <a:r>
              <a:rPr lang="en-US" dirty="0"/>
              <a:t>[1] 43.17008</a:t>
            </a:r>
          </a:p>
          <a:p>
            <a:r>
              <a:rPr lang="en-US" dirty="0"/>
              <a:t>&gt; 58.5022*12/365</a:t>
            </a:r>
          </a:p>
          <a:p>
            <a:r>
              <a:rPr lang="en-US" dirty="0"/>
              <a:t>[1] 1.92336</a:t>
            </a:r>
          </a:p>
          <a:p>
            <a:r>
              <a:rPr lang="en-US" dirty="0"/>
              <a:t>&gt; 1465.7*12/365</a:t>
            </a:r>
          </a:p>
          <a:p>
            <a:r>
              <a:rPr lang="en-US" dirty="0"/>
              <a:t>[1] 48.1874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46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is from the PovcalNet database</a:t>
            </a:r>
            <a:r>
              <a:rPr lang="en-US" baseline="0" dirty="0"/>
              <a:t> from the World Bank</a:t>
            </a:r>
            <a:endParaRPr lang="en-US" dirty="0"/>
          </a:p>
          <a:p>
            <a:r>
              <a:rPr lang="en-US" dirty="0"/>
              <a:t>International poverty line by the world bank: 1.9 $ PPP (Purchasing Power Parity)</a:t>
            </a:r>
          </a:p>
          <a:p>
            <a:r>
              <a:rPr lang="en-US" dirty="0"/>
              <a:t>&lt;pov: % of population living in households with consumption or income per person below the poverty line ($1.9/day)</a:t>
            </a:r>
          </a:p>
          <a:p>
            <a:r>
              <a:rPr lang="en-US" dirty="0"/>
              <a:t>"Median$" is the median of daily per capita income/consumption expenditure from the survey in 2011 PPP.</a:t>
            </a:r>
          </a:p>
          <a:p>
            <a:r>
              <a:rPr lang="en-US"/>
              <a:t>Given monthly in Povcalnet but I multiplied by 12 and divided by 365 to get it daily</a:t>
            </a:r>
            <a:endParaRPr lang="en-US" dirty="0"/>
          </a:p>
          <a:p>
            <a:r>
              <a:rPr lang="en-US" dirty="0"/>
              <a:t>&gt; 248.505*12/365</a:t>
            </a:r>
          </a:p>
          <a:p>
            <a:r>
              <a:rPr lang="en-US" dirty="0"/>
              <a:t>[1] 8.170027</a:t>
            </a:r>
          </a:p>
          <a:p>
            <a:r>
              <a:rPr lang="en-US" dirty="0"/>
              <a:t>&gt; 1313.09*12/365</a:t>
            </a:r>
          </a:p>
          <a:p>
            <a:r>
              <a:rPr lang="en-US" dirty="0"/>
              <a:t>[1] 43.17008</a:t>
            </a:r>
          </a:p>
          <a:p>
            <a:r>
              <a:rPr lang="en-US" dirty="0"/>
              <a:t>&gt; 58.5022*12/365</a:t>
            </a:r>
          </a:p>
          <a:p>
            <a:r>
              <a:rPr lang="en-US" dirty="0"/>
              <a:t>[1] 1.92336</a:t>
            </a:r>
          </a:p>
          <a:p>
            <a:r>
              <a:rPr lang="en-US" dirty="0"/>
              <a:t>&gt; 1465.7*12/365</a:t>
            </a:r>
          </a:p>
          <a:p>
            <a:r>
              <a:rPr lang="en-US" dirty="0"/>
              <a:t>[1] 48.1874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72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Path to properity, really about understanding how to move from there to there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is from the PovcalNet database</a:t>
            </a:r>
            <a:r>
              <a:rPr lang="en-US" baseline="0" dirty="0"/>
              <a:t> from the World Bank</a:t>
            </a:r>
            <a:endParaRPr lang="en-US" dirty="0"/>
          </a:p>
          <a:p>
            <a:r>
              <a:rPr lang="en-US" dirty="0"/>
              <a:t>International poverty line by the world bank: 1.9 $ PPP (Purchasing Power Parity)</a:t>
            </a:r>
          </a:p>
          <a:p>
            <a:r>
              <a:rPr lang="en-US" dirty="0"/>
              <a:t>&lt;pov: % of population living in households with consumption or income per person below the poverty line ($1.9/day)</a:t>
            </a:r>
          </a:p>
          <a:p>
            <a:r>
              <a:rPr lang="en-US" dirty="0"/>
              <a:t>"Median$" is the median of daily per capita income/consumption expenditure from the survey in 2011 PPP.</a:t>
            </a:r>
          </a:p>
          <a:p>
            <a:r>
              <a:rPr lang="en-US" dirty="0"/>
              <a:t>Given monthly in Povcalnet but I multiplied by 12 and divided by 365 to get it daily</a:t>
            </a:r>
          </a:p>
          <a:p>
            <a:r>
              <a:rPr lang="en-US" dirty="0"/>
              <a:t>&gt; 248.505*12/365</a:t>
            </a:r>
          </a:p>
          <a:p>
            <a:r>
              <a:rPr lang="en-US" dirty="0"/>
              <a:t>[1] 8.170027</a:t>
            </a:r>
          </a:p>
          <a:p>
            <a:r>
              <a:rPr lang="en-US" dirty="0"/>
              <a:t>&gt; 1313.09*12/365</a:t>
            </a:r>
          </a:p>
          <a:p>
            <a:r>
              <a:rPr lang="en-US" dirty="0"/>
              <a:t>[1] 43.17008</a:t>
            </a:r>
          </a:p>
          <a:p>
            <a:r>
              <a:rPr lang="en-US" dirty="0"/>
              <a:t>&gt; 58.5022*12/365</a:t>
            </a:r>
          </a:p>
          <a:p>
            <a:r>
              <a:rPr lang="en-US" dirty="0"/>
              <a:t>[1] 1.92336</a:t>
            </a:r>
          </a:p>
          <a:p>
            <a:r>
              <a:rPr lang="en-US" dirty="0"/>
              <a:t>&gt; 1465.7*12/365</a:t>
            </a:r>
          </a:p>
          <a:p>
            <a:r>
              <a:rPr lang="en-US" dirty="0"/>
              <a:t>[1] 48.1874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44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Path to properity, really about understanding how to move from there to there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is from the PovcalNet database</a:t>
            </a:r>
            <a:r>
              <a:rPr lang="en-US" baseline="0" dirty="0"/>
              <a:t> from the World Bank</a:t>
            </a:r>
            <a:endParaRPr lang="en-US" dirty="0"/>
          </a:p>
          <a:p>
            <a:r>
              <a:rPr lang="en-US" dirty="0"/>
              <a:t>International poverty line by the world bank: 1.9 $ PPP (Purchasing Power Parity)</a:t>
            </a:r>
          </a:p>
          <a:p>
            <a:r>
              <a:rPr lang="en-US" dirty="0"/>
              <a:t>&lt;pov: % of population living in households with consumption or income per person below the poverty line ($1.9/day)</a:t>
            </a:r>
          </a:p>
          <a:p>
            <a:r>
              <a:rPr lang="en-US" dirty="0"/>
              <a:t>"Median$" is the median of daily per capita income/consumption expenditure from the survey in 2011 PPP.</a:t>
            </a:r>
          </a:p>
          <a:p>
            <a:r>
              <a:rPr lang="en-US" dirty="0"/>
              <a:t>Given monthly in Povcalnet but I multiplied by 12 and divided by 365 to get it daily</a:t>
            </a:r>
          </a:p>
          <a:p>
            <a:r>
              <a:rPr lang="en-US" dirty="0"/>
              <a:t>&gt; 248.505*12/365</a:t>
            </a:r>
          </a:p>
          <a:p>
            <a:r>
              <a:rPr lang="en-US" dirty="0"/>
              <a:t>[1] 8.170027</a:t>
            </a:r>
          </a:p>
          <a:p>
            <a:r>
              <a:rPr lang="en-US" dirty="0"/>
              <a:t>&gt; 1313.09*12/365</a:t>
            </a:r>
          </a:p>
          <a:p>
            <a:r>
              <a:rPr lang="en-US" dirty="0"/>
              <a:t>[1] 43.17008</a:t>
            </a:r>
          </a:p>
          <a:p>
            <a:r>
              <a:rPr lang="en-US" dirty="0"/>
              <a:t>&gt; 58.5022*12/365</a:t>
            </a:r>
          </a:p>
          <a:p>
            <a:r>
              <a:rPr lang="en-US" dirty="0"/>
              <a:t>[1] 1.92336</a:t>
            </a:r>
          </a:p>
          <a:p>
            <a:r>
              <a:rPr lang="en-US" dirty="0"/>
              <a:t>&gt; 1465.7*12/365</a:t>
            </a:r>
          </a:p>
          <a:p>
            <a:r>
              <a:rPr lang="en-US" dirty="0"/>
              <a:t>[1] 48.1874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39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63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6488113"/>
            <a:ext cx="4572000" cy="369887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9556C-2595-4E56-A717-316D8EFEAEE5}" type="datetime1">
              <a:rPr lang="en-US" smtClean="0"/>
              <a:pPr>
                <a:defRPr/>
              </a:pPr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C90A5D-7968-4289-B148-46667062E381}" type="datetime1">
              <a:rPr lang="en-US" smtClean="0"/>
              <a:pPr>
                <a:defRPr/>
              </a:pPr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3D0017-6054-459D-AE5C-191A18401D8C}" type="datetime1">
              <a:rPr lang="en-US" smtClean="0"/>
              <a:pPr>
                <a:defRPr/>
              </a:pPr>
              <a:t>11/2/2020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6488113"/>
            <a:ext cx="4572000" cy="369887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599"/>
            <a:ext cx="8382000" cy="4495801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SzPct val="60000"/>
              <a:buFont typeface="Verdana" pitchFamily="34" charset="0"/>
              <a:buChar char="–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sz="3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A90982-9BD1-41A4-898E-2DE3EFDAD62B}" type="datetime1">
              <a:rPr lang="en-US" smtClean="0"/>
              <a:pPr>
                <a:defRPr/>
              </a:pPr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1563" y="648811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0ADF50-10D7-42AC-AB89-4CCBF61CB015}" type="datetime1">
              <a:rPr lang="en-US" smtClean="0"/>
              <a:pPr>
                <a:defRPr/>
              </a:pPr>
              <a:t>11/2/2020</a:t>
            </a:fld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6492875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71563" y="648811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6400"/>
            <a:ext cx="4040188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9906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76400"/>
            <a:ext cx="4041775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165E67-DA18-45D0-8E9E-6B8ACAE456BC}" type="datetime1">
              <a:rPr lang="en-US" smtClean="0"/>
              <a:pPr>
                <a:defRPr/>
              </a:pPr>
              <a:t>11/2/2020</a:t>
            </a:fld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6492875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3F7254F-48EC-4278-B0A8-D3E98656B758}" type="datetime1">
              <a:rPr lang="en-US" smtClean="0"/>
              <a:pPr>
                <a:defRPr/>
              </a:pPr>
              <a:t>11/2/2020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875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D2C74D-DD70-47EE-8C13-D0349F90F129}" type="datetime1">
              <a:rPr lang="en-US" smtClean="0"/>
              <a:pPr>
                <a:defRPr/>
              </a:pPr>
              <a:t>11/2/2020</a:t>
            </a:fld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875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7659C-7A1E-4BA8-A357-D19EE208B1A5}" type="datetime1">
              <a:rPr lang="en-US" smtClean="0"/>
              <a:pPr>
                <a:defRPr/>
              </a:pPr>
              <a:t>11/2/2020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D64503-3AD9-4F80-9E80-DDFEFC8BB6B0}" type="datetime1">
              <a:rPr lang="en-US" smtClean="0"/>
              <a:pPr>
                <a:defRPr/>
              </a:pPr>
              <a:t>11/2/2020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C3D0017-6054-459D-AE5C-191A18401D8C}" type="datetime1">
              <a:rPr lang="en-US" smtClean="0"/>
              <a:pPr>
                <a:defRPr/>
              </a:pPr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  <p:sldLayoutId id="2147483677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ORZg_McAAAAJ" TargetMode="External"/><Relationship Id="rId2" Type="http://schemas.openxmlformats.org/officeDocument/2006/relationships/hyperlink" Target="https://www.paballand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pa_balland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60339"/>
            <a:ext cx="9144000" cy="6697662"/>
          </a:xfrm>
        </p:spPr>
        <p:txBody>
          <a:bodyPr/>
          <a:lstStyle/>
          <a:p>
            <a:pPr algn="ctr">
              <a:spcBef>
                <a:spcPts val="2400"/>
              </a:spcBef>
              <a:spcAft>
                <a:spcPts val="3600"/>
              </a:spcAft>
            </a:pPr>
            <a:r>
              <a:rPr lang="en-US" sz="40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Economic complexity </a:t>
            </a:r>
            <a:br>
              <a:rPr lang="en-US" sz="40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40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and </a:t>
            </a:r>
            <a:br>
              <a:rPr lang="en-US" sz="40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40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the wealth of nations</a:t>
            </a:r>
            <a:br>
              <a:rPr lang="en-US" sz="1000" b="1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</a:br>
            <a:br>
              <a:rPr lang="en-US" sz="3000" b="1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2600" b="1" dirty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  <a:t>Pierre-Alexandre Balland</a:t>
            </a:r>
            <a:br>
              <a:rPr lang="en-US" sz="2600" b="1" dirty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</a:br>
            <a:br>
              <a:rPr lang="en-US" sz="2600" b="1" dirty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2600" b="1" dirty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  <a:t> </a:t>
            </a:r>
            <a:endParaRPr lang="nl-NL" sz="2600" dirty="0">
              <a:solidFill>
                <a:schemeClr val="tx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690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439D99-2D9C-440B-8BAC-8EE473D08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5029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dirty="0"/>
              <a:t>Economic development from a complex systems perspective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dirty="0"/>
              <a:t>As the economy becomes more complex, it grows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dirty="0"/>
              <a:t>New technologies and globalization allow for a deeper division of knowledge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654FBA-3646-4D06-9E70-6D45DD62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Economic complexity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891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439D99-2D9C-440B-8BAC-8EE473D08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5029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dirty="0"/>
              <a:t>Economic development from a complex systems perspective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dirty="0"/>
              <a:t>As the economy becomes more complex, it grows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dirty="0"/>
              <a:t>New technologies and globalization allow for a deeper division of knowledge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dirty="0"/>
              <a:t>Trade and division of labor and this is a very efficient way to organize the economy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654FBA-3646-4D06-9E70-6D45DD62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Economic complexity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038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439D99-2D9C-440B-8BAC-8EE473D08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5626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dirty="0"/>
              <a:t>Increasing complexity creates an overload of information and noise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nl-NL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654FBA-3646-4D06-9E70-6D45DD62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Yes, but!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505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439D99-2D9C-440B-8BAC-8EE473D08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5626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dirty="0"/>
              <a:t>Increasing complexity creates an overload of information and noise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dirty="0"/>
              <a:t>This division of knowledge also creates room for hierarchy and inequality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nl-NL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654FBA-3646-4D06-9E70-6D45DD62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Yes, but!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635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439D99-2D9C-440B-8BAC-8EE473D08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5626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dirty="0"/>
              <a:t>Increasing complexity creates an overload of information and noise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dirty="0"/>
              <a:t>This division of knowledge also creates room for hierarchy and inequality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dirty="0"/>
              <a:t>Complexity makes key resources very, very concentrated (hello network effects)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nl-NL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654FBA-3646-4D06-9E70-6D45DD62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Yes, but!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888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439D99-2D9C-440B-8BAC-8EE473D08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5626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dirty="0"/>
              <a:t>Increasing complexity creates an overload of information and noise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dirty="0"/>
              <a:t>This division of knowledge also creates room for hierarchy and inequality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dirty="0"/>
              <a:t>Complexity makes key resources very, very concentrated (hello network effects)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dirty="0"/>
              <a:t>Increased interdependencies make us more vulnerable to pandemics such as Covid-19, financial, and ecological crises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nl-NL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654FBA-3646-4D06-9E70-6D45DD62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Yes, but!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852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orkshop economic complexity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4941"/>
            <a:ext cx="3676528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024" y="1447801"/>
            <a:ext cx="4621106" cy="124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657600"/>
            <a:ext cx="20955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5516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lum bright="-2000" contrast="2000"/>
          </a:blip>
          <a:srcRect/>
          <a:stretch>
            <a:fillRect/>
          </a:stretch>
        </p:blipFill>
        <p:spPr bwMode="auto">
          <a:xfrm>
            <a:off x="228600" y="914400"/>
            <a:ext cx="8644116" cy="5134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Reframing economic development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228600" y="3124200"/>
            <a:ext cx="42672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1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Ecuador - $8.17/day | 3.82% &lt; Pov. (PovcalNet)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4648200" y="5715000"/>
            <a:ext cx="41910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1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Mali – $1.92/day | 49.25% &lt; Pov. (PovcalNet) </a:t>
            </a:r>
          </a:p>
          <a:p>
            <a:pPr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228600" y="5715000"/>
            <a:ext cx="42672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1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France– $43.17/day | : 0.08% &lt; Pov. (PovcalNet) </a:t>
            </a:r>
          </a:p>
          <a:p>
            <a:pPr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itle 2"/>
          <p:cNvSpPr txBox="1">
            <a:spLocks/>
          </p:cNvSpPr>
          <p:nvPr/>
        </p:nvSpPr>
        <p:spPr>
          <a:xfrm>
            <a:off x="4648200" y="3124200"/>
            <a:ext cx="41910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1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USA – $48.19/day | 1.00% &lt; Pov. (PovcalNet) 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0" y="6553200"/>
            <a:ext cx="8991600" cy="304800"/>
          </a:xfrm>
          <a:prstGeom prst="rect">
            <a:avLst/>
          </a:prstGeom>
        </p:spPr>
        <p:txBody>
          <a:bodyPr/>
          <a:lstStyle/>
          <a:p>
            <a:pPr marL="182880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Menzel, P. and D’Aluisio F. (2005) </a:t>
            </a:r>
            <a:r>
              <a:rPr lang="en-US" sz="1200" b="1" i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Hungry Planet: What the World Eats</a:t>
            </a:r>
          </a:p>
        </p:txBody>
      </p:sp>
      <p:sp>
        <p:nvSpPr>
          <p:cNvPr id="15" name="Title 2"/>
          <p:cNvSpPr txBox="1">
            <a:spLocks/>
          </p:cNvSpPr>
          <p:nvPr/>
        </p:nvSpPr>
        <p:spPr>
          <a:xfrm>
            <a:off x="228600" y="6096000"/>
            <a:ext cx="86868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Data Source: PovcalNet - World Bank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67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lum bright="-2000" contrast="2000"/>
          </a:blip>
          <a:srcRect/>
          <a:stretch>
            <a:fillRect/>
          </a:stretch>
        </p:blipFill>
        <p:spPr bwMode="auto">
          <a:xfrm>
            <a:off x="228600" y="914400"/>
            <a:ext cx="8644116" cy="5134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228600" y="914400"/>
            <a:ext cx="4267200" cy="251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Reframing economic development</a:t>
            </a: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228600" y="6096000"/>
            <a:ext cx="86868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Data Source: atlas.media.mit.edu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066800"/>
            <a:ext cx="4267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4648200" y="3124200"/>
            <a:ext cx="41910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1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USA – $48.19/day | 1.00% &lt; Pov. (PovcalNet) 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228600" y="5715000"/>
            <a:ext cx="42672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1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France– $43.17/day | : 0.08% &lt; Pov. (PovcalNet) </a:t>
            </a:r>
          </a:p>
          <a:p>
            <a:pPr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Title 2"/>
          <p:cNvSpPr txBox="1">
            <a:spLocks/>
          </p:cNvSpPr>
          <p:nvPr/>
        </p:nvSpPr>
        <p:spPr>
          <a:xfrm>
            <a:off x="4648200" y="5715000"/>
            <a:ext cx="41910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1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Mali – $1.92/day | 49.25% &lt; Pov. (PovcalNet) </a:t>
            </a:r>
          </a:p>
          <a:p>
            <a:pPr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Title 2"/>
          <p:cNvSpPr txBox="1">
            <a:spLocks/>
          </p:cNvSpPr>
          <p:nvPr/>
        </p:nvSpPr>
        <p:spPr>
          <a:xfrm>
            <a:off x="0" y="6553200"/>
            <a:ext cx="8991600" cy="304800"/>
          </a:xfrm>
          <a:prstGeom prst="rect">
            <a:avLst/>
          </a:prstGeom>
        </p:spPr>
        <p:txBody>
          <a:bodyPr/>
          <a:lstStyle/>
          <a:p>
            <a:pPr marL="182880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Menzel, P. and D’Aluisio F. (2005) </a:t>
            </a:r>
            <a:r>
              <a:rPr lang="en-US" sz="1200" b="1" i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Hungry Planet: What the World Eats</a:t>
            </a:r>
          </a:p>
        </p:txBody>
      </p:sp>
    </p:spTree>
    <p:extLst>
      <p:ext uri="{BB962C8B-B14F-4D97-AF65-F5344CB8AC3E}">
        <p14:creationId xmlns:p14="http://schemas.microsoft.com/office/powerpoint/2010/main" val="3399416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lum bright="-2000" contrast="2000"/>
          </a:blip>
          <a:srcRect/>
          <a:stretch>
            <a:fillRect/>
          </a:stretch>
        </p:blipFill>
        <p:spPr bwMode="auto">
          <a:xfrm>
            <a:off x="228600" y="914400"/>
            <a:ext cx="8644116" cy="5134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228600" y="914400"/>
            <a:ext cx="4267200" cy="251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Reframing economic development</a:t>
            </a:r>
            <a:endParaRPr lang="en-US" dirty="0"/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228600" y="6096000"/>
            <a:ext cx="86868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Data Source: atlas.media.mit.edu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itle 2"/>
          <p:cNvSpPr txBox="1">
            <a:spLocks/>
          </p:cNvSpPr>
          <p:nvPr/>
        </p:nvSpPr>
        <p:spPr>
          <a:xfrm>
            <a:off x="4648200" y="3124200"/>
            <a:ext cx="41910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USA – $48.19/day | 1.00% &lt; Pov.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48200" y="914400"/>
            <a:ext cx="42672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066800"/>
            <a:ext cx="43307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066800"/>
            <a:ext cx="4267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228600" y="5715000"/>
            <a:ext cx="42672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1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France– $43.17/day | : 0.08% &lt; Pov. (PovcalNet) </a:t>
            </a:r>
          </a:p>
          <a:p>
            <a:pPr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4648200" y="5715000"/>
            <a:ext cx="41910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1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Mali – $1.92/day | 49.25% &lt; Pov. (PovcalNet) </a:t>
            </a:r>
          </a:p>
          <a:p>
            <a:pPr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Title 2"/>
          <p:cNvSpPr txBox="1">
            <a:spLocks/>
          </p:cNvSpPr>
          <p:nvPr/>
        </p:nvSpPr>
        <p:spPr>
          <a:xfrm>
            <a:off x="0" y="6553200"/>
            <a:ext cx="8991600" cy="304800"/>
          </a:xfrm>
          <a:prstGeom prst="rect">
            <a:avLst/>
          </a:prstGeom>
        </p:spPr>
        <p:txBody>
          <a:bodyPr/>
          <a:lstStyle/>
          <a:p>
            <a:pPr marL="182880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Menzel, P. and D’Aluisio F. (2005) </a:t>
            </a:r>
            <a:r>
              <a:rPr lang="en-US" sz="1200" b="1" i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Hungry Planet: What the World Eats</a:t>
            </a:r>
          </a:p>
        </p:txBody>
      </p:sp>
    </p:spTree>
    <p:extLst>
      <p:ext uri="{BB962C8B-B14F-4D97-AF65-F5344CB8AC3E}">
        <p14:creationId xmlns:p14="http://schemas.microsoft.com/office/powerpoint/2010/main" val="3152472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439D99-2D9C-440B-8BAC-8EE473D08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599"/>
            <a:ext cx="8686800" cy="4495801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French economist specialized in the fields of economic geography, economics of innovation, network science, and applied artificial intelligence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654FBA-3646-4D06-9E70-6D45DD62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Who am I?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690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lum bright="-2000" contrast="2000"/>
          </a:blip>
          <a:srcRect/>
          <a:stretch>
            <a:fillRect/>
          </a:stretch>
        </p:blipFill>
        <p:spPr bwMode="auto">
          <a:xfrm>
            <a:off x="228600" y="914400"/>
            <a:ext cx="8644116" cy="5134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228600" y="914400"/>
            <a:ext cx="4267200" cy="251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Reframing economic development</a:t>
            </a:r>
            <a:endParaRPr lang="en-US" dirty="0"/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228600" y="6096000"/>
            <a:ext cx="86868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Data Source: atlas.media.mit.edu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228600" y="5715000"/>
            <a:ext cx="42672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France– $43.17/day | : 0.08% &lt; Pov. </a:t>
            </a:r>
          </a:p>
          <a:p>
            <a:pPr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itle 2"/>
          <p:cNvSpPr txBox="1">
            <a:spLocks/>
          </p:cNvSpPr>
          <p:nvPr/>
        </p:nvSpPr>
        <p:spPr>
          <a:xfrm>
            <a:off x="4648200" y="3124200"/>
            <a:ext cx="41910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USA – $48.19/day | 1.00% &lt; Pov.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48200" y="914400"/>
            <a:ext cx="42672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066800"/>
            <a:ext cx="43307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066800"/>
            <a:ext cx="4267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3505200"/>
            <a:ext cx="42672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4648200" y="5715000"/>
            <a:ext cx="41910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1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Mali – $1.92/day | 49.25% &lt; Pov. (PovcalNet) </a:t>
            </a:r>
          </a:p>
          <a:p>
            <a:pPr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0" y="6553200"/>
            <a:ext cx="8991600" cy="304800"/>
          </a:xfrm>
          <a:prstGeom prst="rect">
            <a:avLst/>
          </a:prstGeom>
        </p:spPr>
        <p:txBody>
          <a:bodyPr/>
          <a:lstStyle/>
          <a:p>
            <a:pPr marL="182880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Menzel, P. and D’Aluisio F. (2005) </a:t>
            </a:r>
            <a:r>
              <a:rPr lang="en-US" sz="1200" b="1" i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Hungry Planet: What the World Eats</a:t>
            </a:r>
          </a:p>
        </p:txBody>
      </p:sp>
    </p:spTree>
    <p:extLst>
      <p:ext uri="{BB962C8B-B14F-4D97-AF65-F5344CB8AC3E}">
        <p14:creationId xmlns:p14="http://schemas.microsoft.com/office/powerpoint/2010/main" val="2872261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lum bright="-2000" contrast="2000"/>
          </a:blip>
          <a:srcRect/>
          <a:stretch>
            <a:fillRect/>
          </a:stretch>
        </p:blipFill>
        <p:spPr bwMode="auto">
          <a:xfrm>
            <a:off x="228600" y="914400"/>
            <a:ext cx="8644116" cy="5134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228600" y="914400"/>
            <a:ext cx="4267200" cy="251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Reframing economic development</a:t>
            </a:r>
            <a:endParaRPr lang="en-US" dirty="0"/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228600" y="6096000"/>
            <a:ext cx="86868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Data Source: atlas.media.mit.edu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4648200" y="5715000"/>
            <a:ext cx="41910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Mali – $1.92/day | 49.25% &lt; Pov.</a:t>
            </a:r>
          </a:p>
          <a:p>
            <a:pPr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228600" y="5715000"/>
            <a:ext cx="42672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France– $43.17/day | : 0.08% &lt; Pov. </a:t>
            </a:r>
          </a:p>
          <a:p>
            <a:pPr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itle 2"/>
          <p:cNvSpPr txBox="1">
            <a:spLocks/>
          </p:cNvSpPr>
          <p:nvPr/>
        </p:nvSpPr>
        <p:spPr>
          <a:xfrm>
            <a:off x="4648200" y="3124200"/>
            <a:ext cx="41910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USA – $48.19/day | 1.00% &lt; Pov.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48200" y="914400"/>
            <a:ext cx="42672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066800"/>
            <a:ext cx="43307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066800"/>
            <a:ext cx="4267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3505200"/>
            <a:ext cx="42672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200" y="3505200"/>
            <a:ext cx="4343400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0" y="6553200"/>
            <a:ext cx="8991600" cy="304800"/>
          </a:xfrm>
          <a:prstGeom prst="rect">
            <a:avLst/>
          </a:prstGeom>
        </p:spPr>
        <p:txBody>
          <a:bodyPr/>
          <a:lstStyle/>
          <a:p>
            <a:pPr marL="182880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Menzel, P. and D’Aluisio F. (2005) </a:t>
            </a:r>
            <a:r>
              <a:rPr lang="en-US" sz="1200" b="1" i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Hungry Planet: What the World Eats</a:t>
            </a:r>
          </a:p>
        </p:txBody>
      </p:sp>
    </p:spTree>
    <p:extLst>
      <p:ext uri="{BB962C8B-B14F-4D97-AF65-F5344CB8AC3E}">
        <p14:creationId xmlns:p14="http://schemas.microsoft.com/office/powerpoint/2010/main" val="1649498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lum bright="-2000" contrast="2000"/>
          </a:blip>
          <a:srcRect/>
          <a:stretch>
            <a:fillRect/>
          </a:stretch>
        </p:blipFill>
        <p:spPr bwMode="auto">
          <a:xfrm>
            <a:off x="228600" y="914400"/>
            <a:ext cx="8644116" cy="5134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228600" y="914400"/>
            <a:ext cx="4267200" cy="251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Reframing economic development</a:t>
            </a:r>
            <a:endParaRPr lang="en-US" dirty="0"/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228600" y="6096000"/>
            <a:ext cx="86868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Data Source: atlas.media.mit.edu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4648200" y="5715000"/>
            <a:ext cx="41910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Mali – $1.92/day | 49.25% &lt; Pov.</a:t>
            </a:r>
          </a:p>
          <a:p>
            <a:pPr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228600" y="5715000"/>
            <a:ext cx="42672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France– $43.17/day | : 0.08% &lt; Pov. </a:t>
            </a:r>
          </a:p>
          <a:p>
            <a:pPr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itle 2"/>
          <p:cNvSpPr txBox="1">
            <a:spLocks/>
          </p:cNvSpPr>
          <p:nvPr/>
        </p:nvSpPr>
        <p:spPr>
          <a:xfrm>
            <a:off x="4648200" y="3124200"/>
            <a:ext cx="41910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USA – $48.19/day | 1.00% &lt; Pov.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48200" y="914400"/>
            <a:ext cx="42672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066800"/>
            <a:ext cx="43307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066800"/>
            <a:ext cx="4267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3505200"/>
            <a:ext cx="42672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200" y="3505200"/>
            <a:ext cx="4343400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0" y="6553200"/>
            <a:ext cx="8991600" cy="304800"/>
          </a:xfrm>
          <a:prstGeom prst="rect">
            <a:avLst/>
          </a:prstGeom>
        </p:spPr>
        <p:txBody>
          <a:bodyPr/>
          <a:lstStyle/>
          <a:p>
            <a:pPr marL="182880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Menzel, P. and D’Aluisio F. (2005) </a:t>
            </a:r>
            <a:r>
              <a:rPr lang="en-US" sz="1200" b="1" i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Hungry Planet: What the World Eats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42672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508" y="1066800"/>
            <a:ext cx="4301392" cy="213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505200"/>
            <a:ext cx="4267200" cy="252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477" y="3505200"/>
            <a:ext cx="4342423" cy="2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1030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On smart specialization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914400"/>
            <a:ext cx="7653338" cy="528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1404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EBB216C-C53C-428F-B506-14B4D8D13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857251"/>
            <a:ext cx="7639050" cy="4982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6107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EBB216C-C53C-428F-B506-14B4D8D13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857251"/>
            <a:ext cx="7639050" cy="4982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3FFB6BCF-9093-4221-9EFD-DDCBB674B0CF}"/>
              </a:ext>
            </a:extLst>
          </p:cNvPr>
          <p:cNvSpPr/>
          <p:nvPr/>
        </p:nvSpPr>
        <p:spPr>
          <a:xfrm>
            <a:off x="5486400" y="3962400"/>
            <a:ext cx="484632" cy="609600"/>
          </a:xfrm>
          <a:prstGeom prst="up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D0F0A5-B622-44D0-8D13-FAADA6DA2E3D}"/>
              </a:ext>
            </a:extLst>
          </p:cNvPr>
          <p:cNvSpPr/>
          <p:nvPr/>
        </p:nvSpPr>
        <p:spPr>
          <a:xfrm>
            <a:off x="4768421" y="4628311"/>
            <a:ext cx="1920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Policy support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751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1295400" y="1825211"/>
            <a:ext cx="0" cy="31964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295400" y="5021694"/>
            <a:ext cx="66294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95400" y="5097894"/>
            <a:ext cx="6629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Relatedness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401" y="1620668"/>
            <a:ext cx="492443" cy="3377215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Complexity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295400" y="3423453"/>
            <a:ext cx="66294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72001" y="1825212"/>
            <a:ext cx="0" cy="317267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371600" y="2049894"/>
            <a:ext cx="320040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71599" y="3726294"/>
            <a:ext cx="320040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00601" y="2049894"/>
            <a:ext cx="28443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00600" y="3726294"/>
            <a:ext cx="28443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0" y="85725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3333B2"/>
                </a:solidFill>
                <a:latin typeface="arial"/>
              </a:rPr>
              <a:t>Smart Specialization </a:t>
            </a:r>
            <a:r>
              <a:rPr lang="en-US" b="1" dirty="0">
                <a:latin typeface="arial"/>
              </a:rPr>
              <a:t>Strategy</a:t>
            </a:r>
            <a:endParaRPr lang="nl-NL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7E1B8A-6617-473A-88A2-997C3D6C2F21}"/>
              </a:ext>
            </a:extLst>
          </p:cNvPr>
          <p:cNvSpPr/>
          <p:nvPr/>
        </p:nvSpPr>
        <p:spPr>
          <a:xfrm>
            <a:off x="228600" y="5410201"/>
            <a:ext cx="228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dirty="0"/>
              <a:t>Balland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300608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 bwMode="auto">
          <a:xfrm>
            <a:off x="0" y="23622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82880" marR="0" lvl="0" indent="0" algn="ctr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itchFamily="34" charset="0"/>
                <a:ea typeface="Verdana" pitchFamily="34" charset="0"/>
                <a:cs typeface="Helvetica" pitchFamily="34" charset="0"/>
              </a:rPr>
              <a:t>Q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3333B2"/>
                </a:solidFill>
                <a:effectLst/>
                <a:uLnTx/>
                <a:uFillTx/>
                <a:latin typeface="Helvetica" pitchFamily="34" charset="0"/>
                <a:ea typeface="Verdana" pitchFamily="34" charset="0"/>
                <a:cs typeface="Helvetica" pitchFamily="34" charset="0"/>
              </a:rPr>
              <a:t>&amp;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itchFamily="34" charset="0"/>
                <a:ea typeface="Verdana" pitchFamily="34" charset="0"/>
                <a:cs typeface="Helvetica" pitchFamily="34" charset="0"/>
              </a:rPr>
              <a:t>A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Helvetica" pitchFamily="34" charset="0"/>
              <a:ea typeface="Verdana" pitchFamily="34" charset="0"/>
              <a:cs typeface="Helvetica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439D99-2D9C-440B-8BAC-8EE473D08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599"/>
            <a:ext cx="8686800" cy="4495801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French economist specialized in the fields of economic geography, economics of innovation, network science, and applied artificial intelligence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Professor at Utrecht University and previously held positions at MIT, UCLA and Lund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654FBA-3646-4D06-9E70-6D45DD62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Who am I?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300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439D99-2D9C-440B-8BAC-8EE473D08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599"/>
            <a:ext cx="8686800" cy="4495801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French economist specialized in the fields of economic geography, economics of innovation, network science, and applied artificial intelligence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Professor at Utrecht University and previously held positions at MIT, UCLA and Lund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Research fellow at the Center for Complex Systems Studies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654FBA-3646-4D06-9E70-6D45DD62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Who am I?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862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439D99-2D9C-440B-8BAC-8EE473D08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599"/>
            <a:ext cx="8686800" cy="4495801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French economist specialized in the fields of economic geography, economics of innovation, network science, and applied artificial intelligence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Professor at Utrecht University and previously held positions at MIT, UCLA and Lund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Research fellow at the Center for Complex Systems Studies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Expert for the European Commission on innovation policy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654FBA-3646-4D06-9E70-6D45DD62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Who am I?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120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439D99-2D9C-440B-8BAC-8EE473D08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599"/>
            <a:ext cx="8686800" cy="4495801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French economist specialized in the fields of economic geography, economics of innovation, network science, and applied artificial intelligence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Professor at Utrecht University and previously held positions at MIT, UCLA and Lund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Research fellow at the Center for Complex Systems Studies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Expert for the European Commission on innovation policy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Entrepreneur: data science solutions for business problems</a:t>
            </a:r>
            <a:endParaRPr lang="nl-NL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654FBA-3646-4D06-9E70-6D45DD62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Who am I?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261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3A3D77-C20C-41FE-8A89-F89D66E34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599"/>
            <a:ext cx="8382000" cy="4191001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Website: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hlinkClick r:id="rId2"/>
              </a:rPr>
              <a:t>https://www.paballand.com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Google Scholar profile: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nl-NL" dirty="0">
                <a:hlinkClick r:id="rId3"/>
              </a:rPr>
              <a:t>https://scholar.google.com/citations?user=ORZg_McAAAAJ</a:t>
            </a:r>
            <a:endParaRPr lang="nl-NL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Twitter: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nl-NL" dirty="0">
                <a:hlinkClick r:id="rId4"/>
              </a:rPr>
              <a:t>https://twitter.com/pa_balland</a:t>
            </a:r>
            <a:endParaRPr lang="nl-NL" dirty="0"/>
          </a:p>
          <a:p>
            <a:pPr>
              <a:buFontTx/>
              <a:buChar char="-"/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88582C-683A-41BF-8CEF-48FC6B1DC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Contact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468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439D99-2D9C-440B-8BAC-8EE473D08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5029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dirty="0"/>
              <a:t>Economic development from a complex systems perspective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654FBA-3646-4D06-9E70-6D45DD62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Economic complexity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269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439D99-2D9C-440B-8BAC-8EE473D08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5029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dirty="0"/>
              <a:t>Economic development from a complex systems perspective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dirty="0"/>
              <a:t>As the economy becomes more complex, it grows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654FBA-3646-4D06-9E70-6D45DD62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Economic complexity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317292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0</TotalTime>
  <Words>1712</Words>
  <Application>Microsoft Office PowerPoint</Application>
  <PresentationFormat>On-screen Show (4:3)</PresentationFormat>
  <Paragraphs>202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Arial</vt:lpstr>
      <vt:lpstr>Calibri</vt:lpstr>
      <vt:lpstr>Comic Sans MS</vt:lpstr>
      <vt:lpstr>Helvetica</vt:lpstr>
      <vt:lpstr>Verdana</vt:lpstr>
      <vt:lpstr>Beamer</vt:lpstr>
      <vt:lpstr>Economic complexity  and  the wealth of nations  Pierre-Alexandre Balland   </vt:lpstr>
      <vt:lpstr>Who am I?</vt:lpstr>
      <vt:lpstr>Who am I?</vt:lpstr>
      <vt:lpstr>Who am I?</vt:lpstr>
      <vt:lpstr>Who am I?</vt:lpstr>
      <vt:lpstr>Who am I?</vt:lpstr>
      <vt:lpstr>Contact</vt:lpstr>
      <vt:lpstr>Economic complexity</vt:lpstr>
      <vt:lpstr>Economic complexity</vt:lpstr>
      <vt:lpstr>Economic complexity</vt:lpstr>
      <vt:lpstr>Economic complexity</vt:lpstr>
      <vt:lpstr>Yes, but!</vt:lpstr>
      <vt:lpstr>Yes, but!</vt:lpstr>
      <vt:lpstr>Yes, but!</vt:lpstr>
      <vt:lpstr>Yes, but!</vt:lpstr>
      <vt:lpstr>PowerPoint Presentation</vt:lpstr>
      <vt:lpstr>Reframing economic development</vt:lpstr>
      <vt:lpstr>Reframing economic development</vt:lpstr>
      <vt:lpstr>Reframing economic development</vt:lpstr>
      <vt:lpstr>Reframing economic development</vt:lpstr>
      <vt:lpstr>Reframing economic development</vt:lpstr>
      <vt:lpstr>Reframing economic development</vt:lpstr>
      <vt:lpstr>On smart specialization </vt:lpstr>
      <vt:lpstr>PowerPoint Presentation</vt:lpstr>
      <vt:lpstr>PowerPoint Presentation</vt:lpstr>
      <vt:lpstr>Smart Specialization Strategy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2014-06-04T09:43:42Z</dcterms:created>
  <dcterms:modified xsi:type="dcterms:W3CDTF">2020-11-02T17:00:55Z</dcterms:modified>
</cp:coreProperties>
</file>